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60" r:id="rId4"/>
    <p:sldId id="258" r:id="rId5"/>
    <p:sldId id="271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7"/>
  <c:chart>
    <c:autoTitleDeleted val="1"/>
    <c:view3D>
      <c:rAngAx val="1"/>
    </c:view3D>
    <c:backWall>
      <c:spPr>
        <a:gradFill rotWithShape="1">
          <a:gsLst>
            <a:gs pos="0">
              <a:schemeClr val="accent1">
                <a:tint val="35000"/>
                <a:satMod val="253000"/>
              </a:schemeClr>
            </a:gs>
            <a:gs pos="50000">
              <a:schemeClr val="accent1">
                <a:tint val="42000"/>
                <a:satMod val="255000"/>
              </a:schemeClr>
            </a:gs>
            <a:gs pos="97000">
              <a:schemeClr val="accent1">
                <a:tint val="53000"/>
                <a:satMod val="260000"/>
              </a:schemeClr>
            </a:gs>
            <a:gs pos="100000">
              <a:schemeClr val="accent1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1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c:spPr>
    </c:backWall>
    <c:plotArea>
      <c:layout>
        <c:manualLayout>
          <c:layoutTarget val="inner"/>
          <c:xMode val="edge"/>
          <c:yMode val="edge"/>
          <c:x val="4.2925140100712307E-2"/>
          <c:y val="5.1434179727156762E-2"/>
          <c:w val="0.94542160044232815"/>
          <c:h val="0.7939488588857146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2015-2016 учебный год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2000"/>
                    <a:satMod val="170000"/>
                  </a:schemeClr>
                </a:gs>
                <a:gs pos="15000">
                  <a:schemeClr val="accent1">
                    <a:tint val="92000"/>
                    <a:shade val="99000"/>
                    <a:satMod val="170000"/>
                  </a:schemeClr>
                </a:gs>
                <a:gs pos="62000">
                  <a:schemeClr val="accent1">
                    <a:tint val="96000"/>
                    <a:shade val="80000"/>
                    <a:satMod val="170000"/>
                  </a:schemeClr>
                </a:gs>
                <a:gs pos="97000">
                  <a:schemeClr val="accent1">
                    <a:tint val="98000"/>
                    <a:shade val="63000"/>
                    <a:satMod val="170000"/>
                  </a:schemeClr>
                </a:gs>
                <a:gs pos="100000">
                  <a:schemeClr val="accent1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 w="9525" cap="flat" cmpd="sng" algn="ctr">
              <a:solidFill>
                <a:schemeClr val="accent1"/>
              </a:solidFill>
              <a:prstDash val="solid"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 contourW="12700">
              <a:bevelT w="0" h="0"/>
              <a:contourClr>
                <a:schemeClr val="accent1">
                  <a:shade val="80000"/>
                </a:schemeClr>
              </a:contourClr>
            </a:sp3d>
          </c:spPr>
          <c:dLbls>
            <c:txPr>
              <a:bodyPr/>
              <a:lstStyle/>
              <a:p>
                <a:pPr>
                  <a:defRPr sz="1800" b="1">
                    <a:solidFill>
                      <a:schemeClr val="tx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проведенные мероприятия</c:v>
                </c:pt>
                <c:pt idx="1">
                  <c:v>Муниципальные соревнования</c:v>
                </c:pt>
                <c:pt idx="2">
                  <c:v>Региональные СФО </c:v>
                </c:pt>
                <c:pt idx="3">
                  <c:v> Соревнование СФО</c:v>
                </c:pt>
                <c:pt idx="4">
                  <c:v>всероссийские соревнования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</c:v>
                </c:pt>
                <c:pt idx="1">
                  <c:v>6</c:v>
                </c:pt>
                <c:pt idx="2">
                  <c:v>15</c:v>
                </c:pt>
                <c:pt idx="3">
                  <c:v>5</c:v>
                </c:pt>
                <c:pt idx="4">
                  <c:v>1</c:v>
                </c:pt>
              </c:numCache>
            </c:numRef>
          </c:val>
        </c:ser>
        <c:shape val="cylinder"/>
        <c:axId val="84689280"/>
        <c:axId val="84291968"/>
        <c:axId val="0"/>
      </c:bar3DChart>
      <c:catAx>
        <c:axId val="84689280"/>
        <c:scaling>
          <c:orientation val="minMax"/>
        </c:scaling>
        <c:delete val="1"/>
        <c:axPos val="b"/>
        <c:tickLblPos val="none"/>
        <c:crossAx val="84291968"/>
        <c:crosses val="autoZero"/>
        <c:auto val="1"/>
        <c:lblAlgn val="ctr"/>
        <c:lblOffset val="100"/>
      </c:catAx>
      <c:valAx>
        <c:axId val="8429196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5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4689280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Муниципальные соревнования</a:t>
            </a:r>
          </a:p>
        </c:rich>
      </c:tx>
      <c:layout/>
    </c:title>
    <c:view3D>
      <c:rotX val="30"/>
      <c:rotY val="10"/>
      <c:perspective val="30"/>
    </c:view3D>
    <c:plotArea>
      <c:layout>
        <c:manualLayout>
          <c:layoutTarget val="inner"/>
          <c:xMode val="edge"/>
          <c:yMode val="edge"/>
          <c:x val="8.9367145312669542E-3"/>
          <c:y val="0.10867561261961889"/>
          <c:w val="0.60745307829562922"/>
          <c:h val="0.787676181625464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Муниципальные соревнования</c:v>
                </c:pt>
              </c:strCache>
            </c:strRef>
          </c:tx>
          <c:explosion val="5"/>
          <c:dLbls>
            <c:dLbl>
              <c:idx val="0"/>
              <c:layout>
                <c:manualLayout>
                  <c:x val="-0.13288163703505396"/>
                  <c:y val="2.541815924356753E-2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4.5184823411373351E-2"/>
                  <c:y val="-0.23826763242522614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3"/>
              <c:layout>
                <c:manualLayout>
                  <c:x val="0.10653348837663371"/>
                  <c:y val="5.8778378978912263E-2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16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Лист1!$A$2:$A$7</c:f>
              <c:strCache>
                <c:ptCount val="6"/>
                <c:pt idx="0">
                  <c:v>отделение волейбола</c:v>
                </c:pt>
                <c:pt idx="1">
                  <c:v>отделение баскетбола</c:v>
                </c:pt>
                <c:pt idx="2">
                  <c:v>отделение футбола</c:v>
                </c:pt>
                <c:pt idx="3">
                  <c:v>отделение вольной борьбы</c:v>
                </c:pt>
                <c:pt idx="4">
                  <c:v>отделение кикбоксинга и бокса</c:v>
                </c:pt>
                <c:pt idx="5">
                  <c:v>отделение шахматам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</c:v>
                </c:pt>
                <c:pt idx="1">
                  <c:v>2</c:v>
                </c:pt>
                <c:pt idx="2">
                  <c:v>0</c:v>
                </c:pt>
                <c:pt idx="3">
                  <c:v>2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</c:pie3DChart>
      <c:spPr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c:spPr>
    </c:plotArea>
    <c:legend>
      <c:legendPos val="r"/>
      <c:legendEntry>
        <c:idx val="0"/>
        <c:txPr>
          <a:bodyPr/>
          <a:lstStyle/>
          <a:p>
            <a:pPr>
              <a:defRPr>
                <a:solidFill>
                  <a:schemeClr val="dk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>
                <a:solidFill>
                  <a:schemeClr val="dk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>
                <a:solidFill>
                  <a:schemeClr val="dk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>
                <a:solidFill>
                  <a:schemeClr val="dk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>
                <a:solidFill>
                  <a:schemeClr val="dk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200">
                <a:solidFill>
                  <a:schemeClr val="dk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3229520596380484"/>
          <c:y val="0.24352042715974501"/>
          <c:w val="0.35722740889452997"/>
          <c:h val="0.40963991988878112"/>
        </c:manualLayout>
      </c:layout>
      <c:spPr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c:spPr>
      <c:txPr>
        <a:bodyPr/>
        <a:lstStyle/>
        <a:p>
          <a:pPr>
            <a:defRPr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</c:chart>
  <c:spPr>
    <a:solidFill>
      <a:schemeClr val="lt1"/>
    </a:solidFill>
    <a:ln w="25400" cap="flat" cmpd="sng" algn="ctr">
      <a:solidFill>
        <a:schemeClr val="accent2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Региональные соревнования</a:t>
            </a:r>
          </a:p>
        </c:rich>
      </c:tx>
      <c:layout/>
    </c:title>
    <c:view3D>
      <c:rotX val="30"/>
      <c:rotY val="1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0.70276253683584111"/>
          <c:h val="0.975739302775882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региональные соревнования</c:v>
                </c:pt>
              </c:strCache>
            </c:strRef>
          </c:tx>
          <c:explosion val="5"/>
          <c:dPt>
            <c:idx val="0"/>
            <c:spPr>
              <a:gradFill rotWithShape="1">
                <a:gsLst>
                  <a:gs pos="0">
                    <a:schemeClr val="accent1">
                      <a:tint val="92000"/>
                      <a:satMod val="170000"/>
                    </a:schemeClr>
                  </a:gs>
                  <a:gs pos="15000">
                    <a:schemeClr val="accent1">
                      <a:tint val="92000"/>
                      <a:shade val="99000"/>
                      <a:satMod val="170000"/>
                    </a:schemeClr>
                  </a:gs>
                  <a:gs pos="62000">
                    <a:schemeClr val="accent1">
                      <a:tint val="96000"/>
                      <a:shade val="80000"/>
                      <a:satMod val="170000"/>
                    </a:schemeClr>
                  </a:gs>
                  <a:gs pos="97000">
                    <a:schemeClr val="accent1">
                      <a:tint val="98000"/>
                      <a:shade val="63000"/>
                      <a:satMod val="170000"/>
                    </a:schemeClr>
                  </a:gs>
                  <a:gs pos="100000">
                    <a:schemeClr val="accent1">
                      <a:shade val="62000"/>
                      <a:satMod val="170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63500" dist="25400" dir="5400000" rotWithShape="0">
                  <a:srgbClr val="000000">
                    <a:alpha val="43137"/>
                  </a:srgbClr>
                </a:outerShdw>
              </a:effectLst>
              <a:scene3d>
                <a:camera prst="orthographicFront" fov="0">
                  <a:rot lat="0" lon="0" rev="0"/>
                </a:camera>
                <a:lightRig rig="brightRoom" dir="tl">
                  <a:rot lat="0" lon="0" rev="5400000"/>
                </a:lightRig>
              </a:scene3d>
              <a:sp3d contourW="12700">
                <a:bevelT w="25400" h="50800" prst="angle"/>
                <a:contourClr>
                  <a:schemeClr val="accent1"/>
                </a:contourClr>
              </a:sp3d>
            </c:spPr>
          </c:dPt>
          <c:dPt>
            <c:idx val="3"/>
            <c:spPr>
              <a:gradFill rotWithShape="1">
                <a:gsLst>
                  <a:gs pos="0">
                    <a:schemeClr val="accent4">
                      <a:tint val="92000"/>
                      <a:satMod val="170000"/>
                    </a:schemeClr>
                  </a:gs>
                  <a:gs pos="15000">
                    <a:schemeClr val="accent4">
                      <a:tint val="92000"/>
                      <a:shade val="99000"/>
                      <a:satMod val="170000"/>
                    </a:schemeClr>
                  </a:gs>
                  <a:gs pos="62000">
                    <a:schemeClr val="accent4">
                      <a:tint val="96000"/>
                      <a:shade val="80000"/>
                      <a:satMod val="170000"/>
                    </a:schemeClr>
                  </a:gs>
                  <a:gs pos="97000">
                    <a:schemeClr val="accent4">
                      <a:tint val="98000"/>
                      <a:shade val="63000"/>
                      <a:satMod val="170000"/>
                    </a:schemeClr>
                  </a:gs>
                  <a:gs pos="100000">
                    <a:schemeClr val="accent4">
                      <a:shade val="62000"/>
                      <a:satMod val="170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 w="9525" cap="flat" cmpd="sng" algn="ctr">
                <a:solidFill>
                  <a:schemeClr val="accent4"/>
                </a:solidFill>
                <a:prstDash val="solid"/>
              </a:ln>
              <a:effectLst>
                <a:outerShdw blurRad="63500" dist="25400" dir="5400000" rotWithShape="0">
                  <a:srgbClr val="000000">
                    <a:alpha val="43137"/>
                  </a:srgbClr>
                </a:outerShdw>
              </a:effectLst>
              <a:scene3d>
                <a:camera prst="orthographicFront" fov="0">
                  <a:rot lat="0" lon="0" rev="0"/>
                </a:camera>
                <a:lightRig rig="brightRoom" dir="tl">
                  <a:rot lat="0" lon="0" rev="8700000"/>
                </a:lightRig>
              </a:scene3d>
              <a:sp3d contourW="12700">
                <a:bevelT w="0" h="0"/>
                <a:contourClr>
                  <a:schemeClr val="accent4">
                    <a:shade val="80000"/>
                  </a:schemeClr>
                </a:contourClr>
              </a:sp3d>
            </c:spPr>
          </c:dPt>
          <c:dPt>
            <c:idx val="4"/>
            <c:spPr>
              <a:gradFill rotWithShape="1">
                <a:gsLst>
                  <a:gs pos="0">
                    <a:schemeClr val="accent2">
                      <a:tint val="92000"/>
                      <a:satMod val="170000"/>
                    </a:schemeClr>
                  </a:gs>
                  <a:gs pos="15000">
                    <a:schemeClr val="accent2">
                      <a:tint val="92000"/>
                      <a:shade val="99000"/>
                      <a:satMod val="170000"/>
                    </a:schemeClr>
                  </a:gs>
                  <a:gs pos="62000">
                    <a:schemeClr val="accent2">
                      <a:tint val="96000"/>
                      <a:shade val="80000"/>
                      <a:satMod val="170000"/>
                    </a:schemeClr>
                  </a:gs>
                  <a:gs pos="97000">
                    <a:schemeClr val="accent2">
                      <a:tint val="98000"/>
                      <a:shade val="63000"/>
                      <a:satMod val="170000"/>
                    </a:schemeClr>
                  </a:gs>
                  <a:gs pos="100000">
                    <a:schemeClr val="accent2">
                      <a:shade val="62000"/>
                      <a:satMod val="170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63500" dist="25400" dir="5400000" rotWithShape="0">
                  <a:srgbClr val="000000">
                    <a:alpha val="43137"/>
                  </a:srgbClr>
                </a:outerShdw>
              </a:effectLst>
              <a:scene3d>
                <a:camera prst="orthographicFront" fov="0">
                  <a:rot lat="0" lon="0" rev="0"/>
                </a:camera>
                <a:lightRig rig="brightRoom" dir="tl">
                  <a:rot lat="0" lon="0" rev="5400000"/>
                </a:lightRig>
              </a:scene3d>
              <a:sp3d contourW="12700">
                <a:bevelT w="25400" h="50800" prst="angle"/>
                <a:contourClr>
                  <a:schemeClr val="accent2"/>
                </a:contourClr>
              </a:sp3d>
            </c:spPr>
          </c:dPt>
          <c:dPt>
            <c:idx val="5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Lbls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Лист1!$A$2:$A$7</c:f>
              <c:strCache>
                <c:ptCount val="6"/>
                <c:pt idx="0">
                  <c:v>отделение волейбола</c:v>
                </c:pt>
                <c:pt idx="1">
                  <c:v>отделение баскетбола</c:v>
                </c:pt>
                <c:pt idx="2">
                  <c:v>отделение футбола</c:v>
                </c:pt>
                <c:pt idx="3">
                  <c:v>отделение вольной борьбы</c:v>
                </c:pt>
                <c:pt idx="4">
                  <c:v>отделение кикбоксинга и бокса</c:v>
                </c:pt>
                <c:pt idx="5">
                  <c:v>смешанному боевому единаборства ММА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</c:v>
                </c:pt>
                <c:pt idx="1">
                  <c:v>0</c:v>
                </c:pt>
                <c:pt idx="2">
                  <c:v>1</c:v>
                </c:pt>
                <c:pt idx="3">
                  <c:v>5</c:v>
                </c:pt>
                <c:pt idx="4">
                  <c:v>5</c:v>
                </c:pt>
                <c:pt idx="5">
                  <c:v>2</c:v>
                </c:pt>
              </c:numCache>
            </c:numRef>
          </c:val>
        </c:ser>
      </c:pie3DChart>
    </c:plotArea>
    <c:legend>
      <c:legendPos val="r"/>
      <c:legendEntry>
        <c:idx val="0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115654641233482"/>
          <c:y val="0.28672574740372764"/>
          <c:w val="0.28843453587665191"/>
          <c:h val="0.43409660831336211"/>
        </c:manualLayout>
      </c:layout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title>
      <c:tx>
        <c:rich>
          <a:bodyPr/>
          <a:lstStyle/>
          <a:p>
            <a:pPr algn="ctr">
              <a:defRPr sz="240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2400" dirty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Соревнования  Сибирского</a:t>
            </a:r>
            <a:r>
              <a:rPr lang="ru-RU" sz="2400" baseline="0" dirty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Федерального округа</a:t>
            </a:r>
          </a:p>
        </c:rich>
      </c:tx>
      <c:layout>
        <c:manualLayout>
          <c:xMode val="edge"/>
          <c:yMode val="edge"/>
          <c:x val="0.23105457418311537"/>
          <c:y val="5.0391226371672988E-2"/>
        </c:manualLayout>
      </c:layout>
    </c:title>
    <c:view3D>
      <c:rotX val="30"/>
      <c:rotY val="10"/>
      <c:perspective val="30"/>
    </c:view3D>
    <c:plotArea>
      <c:layout>
        <c:manualLayout>
          <c:layoutTarget val="inner"/>
          <c:xMode val="edge"/>
          <c:yMode val="edge"/>
          <c:x val="0"/>
          <c:y val="3.9988522198832172E-2"/>
          <c:w val="0.70421288141662775"/>
          <c:h val="0.960011477801167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Соревнование  СФО</c:v>
                </c:pt>
              </c:strCache>
            </c:strRef>
          </c:tx>
          <c:explosion val="25"/>
          <c:dPt>
            <c:idx val="0"/>
            <c:explosion val="8"/>
            <c:spPr>
              <a:gradFill rotWithShape="1">
                <a:gsLst>
                  <a:gs pos="0">
                    <a:schemeClr val="accent1">
                      <a:tint val="35000"/>
                      <a:satMod val="253000"/>
                    </a:schemeClr>
                  </a:gs>
                  <a:gs pos="50000">
                    <a:schemeClr val="accent1">
                      <a:tint val="42000"/>
                      <a:satMod val="255000"/>
                    </a:schemeClr>
                  </a:gs>
                  <a:gs pos="97000">
                    <a:schemeClr val="accent1">
                      <a:tint val="53000"/>
                      <a:satMod val="260000"/>
                    </a:schemeClr>
                  </a:gs>
                  <a:gs pos="100000">
                    <a:schemeClr val="accent1">
                      <a:tint val="56000"/>
                      <a:satMod val="275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 w="9525" cap="flat" cmpd="sng" algn="ctr">
                <a:solidFill>
                  <a:schemeClr val="accent1"/>
                </a:solidFill>
                <a:prstDash val="solid"/>
              </a:ln>
              <a:effectLst>
                <a:outerShdw blurRad="63500" dist="25400" dir="5400000" rotWithShape="0">
                  <a:srgbClr val="000000">
                    <a:alpha val="43137"/>
                  </a:srgbClr>
                </a:outerShdw>
              </a:effectLst>
            </c:spPr>
          </c:dPt>
          <c:dPt>
            <c:idx val="1"/>
            <c:spPr>
              <a:gradFill rotWithShape="1">
                <a:gsLst>
                  <a:gs pos="0">
                    <a:schemeClr val="accent4">
                      <a:tint val="92000"/>
                      <a:satMod val="170000"/>
                    </a:schemeClr>
                  </a:gs>
                  <a:gs pos="15000">
                    <a:schemeClr val="accent4">
                      <a:tint val="92000"/>
                      <a:shade val="99000"/>
                      <a:satMod val="170000"/>
                    </a:schemeClr>
                  </a:gs>
                  <a:gs pos="62000">
                    <a:schemeClr val="accent4">
                      <a:tint val="96000"/>
                      <a:shade val="80000"/>
                      <a:satMod val="170000"/>
                    </a:schemeClr>
                  </a:gs>
                  <a:gs pos="97000">
                    <a:schemeClr val="accent4">
                      <a:tint val="98000"/>
                      <a:shade val="63000"/>
                      <a:satMod val="170000"/>
                    </a:schemeClr>
                  </a:gs>
                  <a:gs pos="100000">
                    <a:schemeClr val="accent4">
                      <a:shade val="62000"/>
                      <a:satMod val="170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 w="9525" cap="flat" cmpd="sng" algn="ctr">
                <a:solidFill>
                  <a:schemeClr val="accent4"/>
                </a:solidFill>
                <a:prstDash val="solid"/>
              </a:ln>
              <a:effectLst>
                <a:outerShdw blurRad="63500" dist="25400" dir="5400000" rotWithShape="0">
                  <a:srgbClr val="000000">
                    <a:alpha val="43137"/>
                  </a:srgbClr>
                </a:outerShdw>
              </a:effectLst>
              <a:scene3d>
                <a:camera prst="orthographicFront" fov="0">
                  <a:rot lat="0" lon="0" rev="0"/>
                </a:camera>
                <a:lightRig rig="brightRoom" dir="tl">
                  <a:rot lat="0" lon="0" rev="8700000"/>
                </a:lightRig>
              </a:scene3d>
              <a:sp3d contourW="12700">
                <a:bevelT w="0" h="0"/>
                <a:contourClr>
                  <a:schemeClr val="accent4">
                    <a:shade val="80000"/>
                  </a:schemeClr>
                </a:contourClr>
              </a:sp3d>
            </c:spPr>
          </c:dPt>
          <c:dPt>
            <c:idx val="2"/>
            <c:explosion val="0"/>
            <c:spPr>
              <a:solidFill>
                <a:schemeClr val="accent2"/>
              </a:solidFill>
              <a:ln w="25400" cap="flat" cmpd="sng" algn="ctr">
                <a:solidFill>
                  <a:schemeClr val="lt1"/>
                </a:solidFill>
                <a:prstDash val="solid"/>
              </a:ln>
              <a:effectLst>
                <a:outerShdw blurRad="63500" dist="25400" dir="5400000" rotWithShape="0">
                  <a:srgbClr val="000000">
                    <a:alpha val="43137"/>
                  </a:srgbClr>
                </a:outerShdw>
              </a:effectLst>
            </c:spPr>
          </c:dPt>
          <c:dLbls>
            <c:dLbl>
              <c:idx val="0"/>
              <c:layout>
                <c:manualLayout>
                  <c:x val="-0.15850974470850041"/>
                  <c:y val="-0.1136558419915825"/>
                </c:manualLayout>
              </c:layout>
              <c:spPr/>
              <c:txPr>
                <a:bodyPr/>
                <a:lstStyle/>
                <a:p>
                  <a:pPr>
                    <a:defRPr sz="14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8.9966154153466718E-2"/>
                  <c:y val="-6.822853016331519E-2"/>
                </c:manualLayout>
              </c:layout>
              <c:spPr/>
              <c:txPr>
                <a:bodyPr/>
                <a:lstStyle/>
                <a:p>
                  <a:pPr>
                    <a:defRPr sz="14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/>
              <c:showVal val="1"/>
            </c:dLbl>
            <c:delete val="1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</c:dLbls>
          <c:cat>
            <c:strRef>
              <c:f>Лист1!$A$2:$A$4</c:f>
              <c:strCache>
                <c:ptCount val="3"/>
                <c:pt idx="0">
                  <c:v>отделение кикбоксинга</c:v>
                </c:pt>
                <c:pt idx="1">
                  <c:v>Смешанному боевому единаборству (ММА)</c:v>
                </c:pt>
                <c:pt idx="2">
                  <c:v>отделение спортивной  борьбы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</c:ser>
      </c:pie3DChart>
    </c:plotArea>
    <c:legend>
      <c:legendPos val="r"/>
      <c:legendEntry>
        <c:idx val="0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658149094545055"/>
          <c:y val="0.4144672958415877"/>
          <c:w val="0.33418509054549506"/>
          <c:h val="0.258539815922329"/>
        </c:manualLayout>
      </c:layout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title>
      <c:tx>
        <c:rich>
          <a:bodyPr/>
          <a:lstStyle/>
          <a:p>
            <a:pPr>
              <a:defRPr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Всероссийские, международные соревнования</a:t>
            </a:r>
          </a:p>
        </c:rich>
      </c:tx>
      <c:layout/>
    </c:title>
    <c:view3D>
      <c:rotX val="30"/>
      <c:rotY val="1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Международные и всероссийские соревнование</c:v>
                </c:pt>
              </c:strCache>
            </c:strRef>
          </c:tx>
          <c:explosion val="2"/>
          <c:dLbls>
            <c:dLbl>
              <c:idx val="0"/>
              <c:layout>
                <c:manualLayout>
                  <c:x val="5.1602934036135931E-2"/>
                  <c:y val="-0.31558315610434834"/>
                </c:manualLayout>
              </c:layout>
              <c:showVal val="1"/>
            </c:dLbl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</c:f>
              <c:strCache>
                <c:ptCount val="1"/>
                <c:pt idx="0">
                  <c:v>отделение кикбоксинга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</c:pie3DChart>
    </c:plotArea>
    <c:legend>
      <c:legendPos val="r"/>
      <c:legendEntry>
        <c:idx val="0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313951999160585"/>
          <c:y val="0.54840798112379052"/>
          <c:w val="0.25880650606722722"/>
          <c:h val="8.2891583474852024E-2"/>
        </c:manualLayout>
      </c:layout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332656"/>
            <a:ext cx="7632848" cy="64807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Министерство спорта Республики Тыва</a:t>
            </a:r>
            <a:endParaRPr lang="ru-RU" sz="3200" b="1" dirty="0"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1268760"/>
            <a:ext cx="7704856" cy="5256584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Республиканское государственное бюджетное учреждение Республики Тыва </a:t>
            </a:r>
          </a:p>
          <a:p>
            <a:pPr algn="ctr"/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«Спортивная школа г. Ак-Довурак»</a:t>
            </a: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(РГБУ РТ «СШ г. Ак-Довурак»)</a:t>
            </a:r>
          </a:p>
          <a:p>
            <a:pPr algn="ctr"/>
            <a:endParaRPr lang="ru-RU" sz="9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Аналитическая информация </a:t>
            </a: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 итогах деятельности </a:t>
            </a: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квартал 2019 г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476672"/>
            <a:ext cx="7056784" cy="5832648"/>
          </a:xfrm>
        </p:spPr>
        <p:txBody>
          <a:bodyPr>
            <a:noAutofit/>
          </a:bodyPr>
          <a:lstStyle/>
          <a:p>
            <a:pPr algn="just"/>
            <a:r>
              <a:rPr lang="ru-RU" sz="32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8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Республиканское государственное бюджетное учреждения Республики Тыва  «Спортивная школа г. Ак-Довурак» </a:t>
            </a:r>
            <a:br>
              <a:rPr lang="ru-RU" sz="28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(РГБУ РТ «СШ г. Ак-Довурак») </a:t>
            </a:r>
            <a:r>
              <a:rPr lang="ru-RU" sz="28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– одно из подведомственных учреждений Министерства спорта Республики Тыва </a:t>
            </a:r>
            <a:br>
              <a:rPr lang="ru-RU" sz="28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в подготовке олимпийского резерва по 7 видам спорта. </a:t>
            </a:r>
            <a:br>
              <a:rPr lang="ru-RU" sz="28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Спортивная школа основана 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15 марта 1993</a:t>
            </a:r>
            <a:r>
              <a:rPr lang="ru-RU" sz="28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года и в результате реорганизаций в 2017 году приобрела свое современное название РГБУ РТ «СШ г. Ак-Довурак». </a:t>
            </a: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600" dirty="0"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flipH="1">
            <a:off x="10188624" y="3068960"/>
            <a:ext cx="1944216" cy="295232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498080" cy="6322714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Задачи и цели школы</a:t>
            </a:r>
            <a:r>
              <a:rPr lang="ru-RU" sz="2400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- создание условий для качественного предоставления услуг (работ) в области физической культуры и спорта в период модернизации системы подготовки спортивного резерва;</a:t>
            </a:r>
            <a:b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- спортивная подготовка в соответствии с требованиями федеральных стандартов спортивной подготовки по олимпийским и неолимпийским видам и спорта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В настоящее время в РГБУ РТ «СШ г. Ак-Довурак» всего работают </a:t>
            </a:r>
            <a:r>
              <a:rPr lang="ru-RU" sz="2400" b="1" dirty="0" smtClean="0">
                <a:solidFill>
                  <a:schemeClr val="accent3"/>
                </a:solidFill>
                <a:effectLst/>
                <a:latin typeface="Times New Roman" pitchFamily="18" charset="0"/>
                <a:cs typeface="Times New Roman" pitchFamily="18" charset="0"/>
              </a:rPr>
              <a:t>32 работников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accent3"/>
                </a:solidFill>
                <a:effectLst/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– директор:</a:t>
            </a:r>
            <a:r>
              <a:rPr lang="ru-RU" sz="2400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Булавко Игорь Сергеевич;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3"/>
                </a:solidFill>
                <a:effectLst/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- заместителя директора (по спортивной работе и по методической работе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) Монгуш Ж.Н и Коновалова О.С; </a:t>
            </a:r>
            <a:b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accent3"/>
                </a:solidFill>
                <a:effectLst/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– инструктора – 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методиста (Хомушку Ш.В, Сарыглар А.Ш)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332640" y="4005064"/>
            <a:ext cx="1008112" cy="2243336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332656"/>
            <a:ext cx="741682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r>
              <a:rPr lang="ru-RU" sz="2000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тренеров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из них:</a:t>
            </a:r>
          </a:p>
          <a:p>
            <a:pPr algn="just">
              <a:buNone/>
            </a:pP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Высшее профессиональное образование имеют 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– 7 чел, что составляет 21, 88%</a:t>
            </a:r>
          </a:p>
          <a:p>
            <a:pPr algn="just">
              <a:buNone/>
            </a:pP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среднее профессиональное образование 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– 9 чел, что составляет 28,12% и занимаются в </a:t>
            </a:r>
            <a:r>
              <a:rPr lang="ru-RU" sz="20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34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тренировочных  группах </a:t>
            </a:r>
            <a:r>
              <a:rPr lang="ru-RU" sz="20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423</a:t>
            </a:r>
            <a:r>
              <a:rPr lang="ru-RU" sz="2000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занимающихся по программам спортивной подготовки по следующим видам спорта: </a:t>
            </a:r>
          </a:p>
          <a:p>
            <a:pPr algn="just">
              <a:buNone/>
            </a:pP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- Волейбол – 84 чел;</a:t>
            </a:r>
          </a:p>
          <a:p>
            <a:pPr algn="just">
              <a:buFontTx/>
              <a:buChar char="-"/>
            </a:pP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Баскетбол – 36 чел;</a:t>
            </a:r>
          </a:p>
          <a:p>
            <a:pPr algn="just">
              <a:buFontTx/>
              <a:buChar char="-"/>
            </a:pP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Футбол –56 чел;</a:t>
            </a:r>
          </a:p>
          <a:p>
            <a:pPr algn="just">
              <a:buFontTx/>
              <a:buChar char="-"/>
            </a:pP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Спортивная борьба – 124 чел;</a:t>
            </a:r>
          </a:p>
          <a:p>
            <a:pPr algn="just">
              <a:buFontTx/>
              <a:buChar char="-"/>
            </a:pP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Шахматы – 20 чел;</a:t>
            </a:r>
          </a:p>
          <a:p>
            <a:pPr algn="just">
              <a:buFontTx/>
              <a:buChar char="-"/>
            </a:pP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Бокс – 46 чел;</a:t>
            </a:r>
          </a:p>
          <a:p>
            <a:pPr algn="just">
              <a:buFontTx/>
              <a:buChar char="-"/>
            </a:pP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Кикбоксинг- 57 чел;</a:t>
            </a:r>
          </a:p>
          <a:p>
            <a:pPr algn="just">
              <a:buFontTx/>
              <a:buChar char="-"/>
            </a:pPr>
            <a:endParaRPr lang="ru-RU" sz="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Курсы повышения квалификации 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прошли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 чел 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КГБУ «СШОР им. Б. </a:t>
            </a:r>
            <a:r>
              <a:rPr lang="ru-RU" sz="20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Сайтиева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». Сертификат «Экспериментальная (инновационная) деятельность как механизм развития вольной борьбы среди женщин» с 13 по 15 февраля 2019 г., г. Кызыл.</a:t>
            </a:r>
          </a:p>
          <a:p>
            <a:pPr algn="just"/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47681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Присвоение спортивных разрядов</a:t>
            </a:r>
            <a:endParaRPr lang="ru-RU" sz="32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836712"/>
            <a:ext cx="7406640" cy="5472608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Присвоено следующие спортивные разряды: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КМС (кандидат в мастера спорта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– 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всего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 чел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Кикбоксинг: 2 чел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-Ховалыг Александр Владимирович (приказ Минспорта РТ от 13.03.2019г №05/21).</a:t>
            </a:r>
          </a:p>
          <a:p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Вольная борьба: 2 чел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Солдуп Чойгана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Хулеровна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(2002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г.р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Матпаа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Алдын-Сай Шолбановна (2002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г.р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ru-RU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СБЕ (ММА) - 2 чел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Дажывалбар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Айдын Данилович (приказ Минспорта РТ от 30.01.2019 г №05/04.Хертек Андрей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Мергенович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(приказ Минспорта от 13.03.2019г №05/22).</a:t>
            </a:r>
          </a:p>
          <a:p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(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первый спортивный разряд) – всего 5 чел: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СБЕ (ММА) – 2 чел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Иргит Ренат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Рапутович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(приказ Минспорта РТ от 30.01.2019г №05/04)  и Ооржак Батый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Шолбанович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(приказ Минспорта РТ от 13.03.2019г № 05/22) </a:t>
            </a:r>
          </a:p>
          <a:p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Кикбоксинг – 2 чел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Хертек Шенне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Киимовна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(2002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г.р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 и Сарыглар Буян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Халбааевич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(приказ Минспорта РТ.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Вольная борьба – 1 чел: Седен Аялга Сергеевна (2004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г.р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);</a:t>
            </a:r>
            <a:endParaRPr lang="ru-RU" sz="2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88641"/>
            <a:ext cx="756084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Результаты участия в соревнованиях</a:t>
            </a:r>
          </a:p>
          <a:p>
            <a:pPr algn="ctr"/>
            <a:endParaRPr lang="ru-RU" b="1" dirty="0" smtClean="0"/>
          </a:p>
          <a:p>
            <a:pPr algn="ctr"/>
            <a:endParaRPr lang="ru-RU" dirty="0" smtClean="0"/>
          </a:p>
          <a:p>
            <a:pPr algn="ctr">
              <a:buNone/>
            </a:pP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1259632" y="980728"/>
          <a:ext cx="7488832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979712" y="4869160"/>
            <a:ext cx="66967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 –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проведенные мероприятия внутри школы (кол-во);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Муниципальные соревнования;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15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 участие в региональных соревнованиях;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– участие в СФО;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1-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участие в всероссийском соревновании;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404664"/>
            <a:ext cx="81724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Результаты участия в соревнованиях по отделениям</a:t>
            </a:r>
          </a:p>
          <a:p>
            <a:pPr algn="ctr"/>
            <a:endParaRPr lang="ru-RU" b="1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1331640" y="980728"/>
          <a:ext cx="7272807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1331640" y="404664"/>
          <a:ext cx="7560840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971600" y="548680"/>
          <a:ext cx="7992888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1187624" y="260648"/>
          <a:ext cx="7776864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79513" y="260647"/>
          <a:ext cx="8856984" cy="6410002"/>
        </p:xfrm>
        <a:graphic>
          <a:graphicData uri="http://schemas.openxmlformats.org/drawingml/2006/table">
            <a:tbl>
              <a:tblPr/>
              <a:tblGrid>
                <a:gridCol w="472651"/>
                <a:gridCol w="2586312"/>
                <a:gridCol w="1528238"/>
                <a:gridCol w="1405514"/>
                <a:gridCol w="2864269"/>
              </a:tblGrid>
              <a:tr h="3583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000" b="1" dirty="0">
                        <a:solidFill>
                          <a:srgbClr val="0070C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соревнований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и проведения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Кол-во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участников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Ф.И.О.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спортсмена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8330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Мероприятий национального праздника «Шагаа-2019» ГРБУ РТ «СШ г. Ак-Довурак» среди отделений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02 февраля 2019 г. в. г. Ак-Довурак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 учащихся и все тренера СШ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Перетягивание каната:</a:t>
                      </a:r>
                      <a:endParaRPr lang="ru-RU" sz="10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м - отделения волейбол,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 – отделения кикбоксинг,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 -  отделения шахматам.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err="1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Тевек</a:t>
                      </a:r>
                      <a:r>
                        <a:rPr lang="ru-RU" sz="1000" dirty="0" smtClean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:</a:t>
                      </a:r>
                      <a:endParaRPr lang="ru-RU" sz="1000" dirty="0" smtClean="0">
                        <a:solidFill>
                          <a:srgbClr val="0070C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 – Донгак Кежик,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 – Хертек Андрей,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 – Хомушку Чингис.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Узын-тыныш</a:t>
                      </a:r>
                      <a:r>
                        <a:rPr lang="ru-RU" sz="10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0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тывызык</a:t>
                      </a:r>
                      <a:r>
                        <a:rPr lang="ru-RU" sz="10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0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улегер</a:t>
                      </a:r>
                      <a:r>
                        <a:rPr lang="ru-RU" sz="10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</a:t>
                      </a:r>
                      <a:r>
                        <a:rPr lang="ru-RU" sz="10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домак</a:t>
                      </a:r>
                      <a:r>
                        <a:rPr lang="ru-RU" sz="10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:</a:t>
                      </a:r>
                      <a:endParaRPr lang="ru-RU" sz="10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м - отделения футбол,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 – отделения баскетбол,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 -  отделения вольная борьба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Шахмат</a:t>
                      </a:r>
                      <a:r>
                        <a:rPr lang="ru-RU" sz="1000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:</a:t>
                      </a:r>
                      <a:endParaRPr lang="ru-RU" sz="1000" dirty="0">
                        <a:solidFill>
                          <a:srgbClr val="0070C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м – Хертек Андрей,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 – Хомушку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Ховар-Белек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 – Сарыглар Амыр.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791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Муниципальный этап </a:t>
                      </a:r>
                      <a:r>
                        <a:rPr lang="en-US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IX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летняя Спартакиада по волейболу среди юношей 2003-2004 гг. рождения 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 февраля 2019 г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г. Ак-Довурак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команд и все тренера отделения волейбола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м – МБОУ СОШ № 4,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 – МБОУ СОШ № 1,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 – МБОУ СОШ № 2.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716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Коммерческий турнир честь празднования Дня Защитника Отечества по баскетболу среди мужских команд г. Ак-Довурак </a:t>
                      </a:r>
                      <a:r>
                        <a:rPr lang="ru-RU" sz="105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lang="ru-RU" sz="1050" baseline="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Б-Х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 февраля 2019 г. 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г. Ак-Довурак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команд и все тренера отделения баскетбол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м – Спортивная школа г. Ак-Довурак,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 – Администрация г. Ак-Довурак,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 –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Башкылар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643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Интеллектуальная игра «Мужской </a:t>
                      </a:r>
                      <a:r>
                        <a:rPr lang="ru-RU" sz="105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Брей-Ринг</a:t>
                      </a: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» в честь празднования Дня Защитника Отечества среди отделений 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 февраля 2019 г. 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г. Ак-Довурак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команд и все тренера 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м – Летчики (тренера)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 – Танкисты (отделение волейбола)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 – Тыва (отделение кикбоксинга)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7166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Соревнования к Международному женскому дню  8 марта  «Веселые старты» среди девушек спортивной школы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06 марта 2019 г 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г. Ак-Довурак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 человек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место - отделения волейбола- 1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место - отделения волейбола- 2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место -  отделения футбол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791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Муниципальный этап </a:t>
                      </a:r>
                      <a:r>
                        <a:rPr lang="en-US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IX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летняя Спартакиада по баскетболу среди девушек 2004-2005 гг. рождения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марта 2019 г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г. Ак-Довурак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команд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место – МБОУ СОШ №1 (1)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место – МБОУ СОШ №1 (2)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место – МБОУ СОШ №3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339" marR="333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38952"/>
            <a:ext cx="9144000" cy="33855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Соревнования, проведенные  спортивной школой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1520" y="404664"/>
          <a:ext cx="8712967" cy="6134100"/>
        </p:xfrm>
        <a:graphic>
          <a:graphicData uri="http://schemas.openxmlformats.org/drawingml/2006/table">
            <a:tbl>
              <a:tblPr/>
              <a:tblGrid>
                <a:gridCol w="369194"/>
                <a:gridCol w="1503014"/>
                <a:gridCol w="1512168"/>
                <a:gridCol w="936104"/>
                <a:gridCol w="2325002"/>
                <a:gridCol w="911067"/>
                <a:gridCol w="1156418"/>
              </a:tblGrid>
              <a:tr h="3929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600" b="1" dirty="0">
                        <a:solidFill>
                          <a:srgbClr val="0070C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соревнований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и проведения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Кол-во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участников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Ф.И.О.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спортсмена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место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Ф.И.О.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тренера</a:t>
                      </a:r>
                      <a:endParaRPr lang="ru-RU" sz="13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95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Открытый турнир по баскетболу среди мужских команд города Ак-Довурак и Барун-Хемчикского кожууна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06 января 2019 г 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г.  Ак-Довурак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 учащихся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Хомушку </a:t>
                      </a:r>
                      <a:r>
                        <a:rPr lang="ru-RU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Оттук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- 2 </a:t>
                      </a:r>
                      <a:r>
                        <a:rPr lang="ru-RU" sz="1100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200" dirty="0" err="1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100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Сарыглар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Айират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- 2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Чадамба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Сайын-Белек – 2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Ондар </a:t>
                      </a:r>
                      <a:r>
                        <a:rPr lang="ru-RU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Билег-Маадыр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– 2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,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Сарыглар </a:t>
                      </a:r>
                      <a:r>
                        <a:rPr lang="ru-RU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Аян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– 2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Ондар </a:t>
                      </a:r>
                      <a:r>
                        <a:rPr lang="ru-RU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Мерген-Херел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-2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Монгуш Байыр – 2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Саая 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Салим – 2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8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</a:t>
                      </a:r>
                      <a:endParaRPr lang="ru-RU" sz="12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Первенство «Спортивной школы Олимпийского резерва Барун-Хесмчикского кожууна» среди девушек 2004-2005 гг. рождения</a:t>
                      </a:r>
                      <a:endParaRPr lang="ru-RU" sz="12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 января 2019 г Барун-Хемчикского кожууна с. Эрги-Барлык</a:t>
                      </a:r>
                      <a:endParaRPr lang="ru-RU" sz="12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 команд, из нашей школы 2 команды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Монгуш </a:t>
                      </a:r>
                      <a:r>
                        <a:rPr lang="ru-RU" sz="1100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Аржаана</a:t>
                      </a:r>
                      <a:r>
                        <a:rPr lang="ru-RU" sz="1200" dirty="0" err="1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100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Сарыглар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Ариада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Ооржак </a:t>
                      </a:r>
                      <a:r>
                        <a:rPr lang="ru-RU" sz="1100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Азияна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Монге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Билзек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Айыжы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Айза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Монгуш </a:t>
                      </a:r>
                      <a:r>
                        <a:rPr lang="ru-RU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Айгуль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Кужугет Яна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м</a:t>
                      </a:r>
                      <a:endParaRPr lang="ru-RU" sz="12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Монгуш Сагандай Дойбухаевич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Ооржак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Урана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Ооржак 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Алдын-Сай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Монгуш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Вилена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Сарыглар 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Виктория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Куулар </a:t>
                      </a:r>
                      <a:r>
                        <a:rPr lang="ru-RU" sz="1100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Айслана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Сарыглар </a:t>
                      </a:r>
                      <a:r>
                        <a:rPr lang="ru-RU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Шынгыраа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Ооржак Алдынай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Монгуш Сагандай Дойбухаевич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12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</a:t>
                      </a:r>
                      <a:endParaRPr lang="ru-RU" sz="12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Открытого первенства РГБУ РТ «СШ г. Ак-Довурак» по вольной борьбе среди юношей и девушек 2006-2010 гг. рождения</a:t>
                      </a:r>
                      <a:endParaRPr lang="ru-RU" sz="12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января 2019 года в. г. Ак-Довурак</a:t>
                      </a:r>
                      <a:endParaRPr lang="ru-RU" sz="12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83 участников, из нашей спортивной школы 37 учащихся</a:t>
                      </a:r>
                      <a:endParaRPr lang="ru-RU" sz="12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Саая Белек,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Саая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Ачыты,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Ооржак </a:t>
                      </a:r>
                      <a:r>
                        <a:rPr lang="ru-RU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Сурен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Иргит </a:t>
                      </a:r>
                      <a:r>
                        <a:rPr lang="ru-RU" sz="1100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Сыдымчы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Хомушку Сайын-Белек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Донгак </a:t>
                      </a:r>
                      <a:r>
                        <a:rPr lang="ru-RU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Аяс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Хомушку 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Ролан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Ооржак </a:t>
                      </a: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Менги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Кужугет 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Анчы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Начын-оол</a:t>
                      </a: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100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Очур</a:t>
                      </a:r>
                      <a:r>
                        <a:rPr lang="ru-RU" sz="120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Хомушку </a:t>
                      </a:r>
                      <a:r>
                        <a:rPr lang="ru-RU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Аэлита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м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Хертек А. К.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Хертек А. К.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Хертек А. К.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Донгак В. В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Донгак В. В.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Хертек А. К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Хертек А. К.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Кужугет Д. В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183" marR="35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-18338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Муниципальные соревнования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3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971601" y="836712"/>
          <a:ext cx="7920879" cy="4176464"/>
        </p:xfrm>
        <a:graphic>
          <a:graphicData uri="http://schemas.openxmlformats.org/drawingml/2006/table">
            <a:tbl>
              <a:tblPr/>
              <a:tblGrid>
                <a:gridCol w="432047"/>
                <a:gridCol w="1728192"/>
                <a:gridCol w="1224136"/>
                <a:gridCol w="1209564"/>
                <a:gridCol w="1382724"/>
                <a:gridCol w="720080"/>
                <a:gridCol w="1224136"/>
              </a:tblGrid>
              <a:tr h="1127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соревнований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и место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проведения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Кол-во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участников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Ф.И.О.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спортсмена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место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Ф.И.О.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тренера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4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Чемпионат и Первенство России по кикбоксингу в дисциплине К-1 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18-23 марта 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года 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Московская область г. 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Ершово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447 участников 38 региона, из нашей школы 5 учащихся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Монгуш Олча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Донгак Торепчи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м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м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Иргит 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Монгун-оол </a:t>
                      </a:r>
                      <a:r>
                        <a:rPr lang="ru-RU" sz="16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Холай-оолович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1906" marR="619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1763688" y="124560"/>
            <a:ext cx="64807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Всероссийские, международные соревнования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1521" y="404661"/>
          <a:ext cx="8712967" cy="6204964"/>
        </p:xfrm>
        <a:graphic>
          <a:graphicData uri="http://schemas.openxmlformats.org/drawingml/2006/table">
            <a:tbl>
              <a:tblPr/>
              <a:tblGrid>
                <a:gridCol w="288031"/>
                <a:gridCol w="1656184"/>
                <a:gridCol w="1368152"/>
                <a:gridCol w="1224136"/>
                <a:gridCol w="2448272"/>
                <a:gridCol w="576064"/>
                <a:gridCol w="1152128"/>
              </a:tblGrid>
              <a:tr h="3600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Наименование соревнований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Дата и место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проведения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Кол-во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участников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Ф.И.О.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спортсмена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место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Ф.И.О.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тренера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Чемпионат и Первенство СФО по ушу-саньда среди юношей 17-18 лет и старше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 31 января по 03 февраля 2019 года в г. Томск  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256 участников, из нашей школы 3 учащихся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err="1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Лундуп</a:t>
                      </a: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Ай-Херел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Хертек Айслан 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м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М. Х.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21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Чемпионат и Первенство СФО по виду спорта «кикбоксинг» в спортивных дисциплинах: «</a:t>
                      </a:r>
                      <a:r>
                        <a:rPr lang="ru-RU" sz="1050" dirty="0" err="1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фул-контакт</a:t>
                      </a: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», «К-1», «поинтфайтинг», «лайт-контакт»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12-16 февраля 2019 г.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г. Иркутск 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600 участников, из нашей школы 13 учащихся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Ховалыг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Александр, Ооржак 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Маадыр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Кужугет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Темир,</a:t>
                      </a:r>
                      <a:r>
                        <a:rPr lang="ru-RU" sz="1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Донгак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Торепчи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Сарыглар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Буян,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Хертек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Шенне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Сарыглар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Ананды,</a:t>
                      </a:r>
                      <a:r>
                        <a:rPr lang="ru-RU" sz="1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Ооржак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Батый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Монгуш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Олча,</a:t>
                      </a:r>
                      <a:r>
                        <a:rPr lang="ru-RU" sz="1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Джыбалвар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Айдын,</a:t>
                      </a:r>
                      <a:r>
                        <a:rPr lang="ru-RU" sz="1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Хертек Андрей,</a:t>
                      </a:r>
                      <a:r>
                        <a:rPr lang="ru-RU" sz="1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Кужугет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Анчы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М. Х.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М. Х.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М. Х.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Монгуш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О. Ч.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М. Х.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М. Х.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Ховалыг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А. В.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М. Х.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Первенство СФО по спортивной  (женской ) борьбе среди девушек до 18 лет (2002-2003 гг. </a:t>
                      </a:r>
                      <a:r>
                        <a:rPr lang="ru-RU" sz="1050" dirty="0" err="1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</a:t>
                      </a: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12-15 февраля 2019 г.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г. Кызыл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256 участников, из нашей школы 3 учащихся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Матпаа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Алдын-Сай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Солдуп Чойгана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 м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Хертек А. К.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Донгак В. В.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81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 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Чемпионат и Первенство СФО по кикбоксингу в разделе «</a:t>
                      </a:r>
                      <a:r>
                        <a:rPr lang="ru-RU" sz="1050" dirty="0" err="1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фулл-контакт</a:t>
                      </a: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 «с лоу-киком»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 28 февраля  по 03 марта2019 г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в г. Томске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133 участников, из нашей школы 23 учащихся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Донгак </a:t>
                      </a:r>
                      <a:r>
                        <a:rPr lang="ru-RU" sz="10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Торепчи,Теспижек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Ай-Хере</a:t>
                      </a:r>
                      <a:endParaRPr lang="ru-RU" sz="10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Салчак </a:t>
                      </a:r>
                      <a:r>
                        <a:rPr lang="ru-RU" sz="10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Анчы,Ооржак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Маадыр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Кужугет Анчы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Монгуш Олча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Сарыглар Буян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Хертек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Шенне,</a:t>
                      </a:r>
                      <a:r>
                        <a:rPr lang="ru-RU" sz="1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Монгуш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Шолбан-Ай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Бытотова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Анастасия, </a:t>
                      </a:r>
                      <a:r>
                        <a:rPr lang="ru-RU" sz="10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Аракчаа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Айзана</a:t>
                      </a:r>
                      <a:endParaRPr lang="ru-RU" sz="10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Кужугет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Аюна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Алексей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Хертек Айслан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Хандармаа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Херел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</a:t>
                      </a:r>
                      <a:r>
                        <a:rPr lang="ru-RU" sz="1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Сарыглар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Амыр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Ооржак 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Марк,</a:t>
                      </a:r>
                      <a:r>
                        <a:rPr lang="ru-RU" sz="1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Дембирель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Айран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Кужугет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Снежана</a:t>
                      </a:r>
                      <a:endParaRPr lang="ru-RU" sz="10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</a:t>
                      </a:r>
                      <a:endParaRPr lang="ru-RU" sz="10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М. 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М. 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М. Х.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М. 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Ховалыг А. В.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Монгуш О. Ч.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Монгуш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О. Ч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Монгуш О. Ч.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М. 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М. 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Ховалыг А. 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М. Х.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Кужугет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А. А.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Монгуш О. Ч.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47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Чемпионат и Первенство СФО по смешанному боевому единоборству (ММА)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1-4 марта 2019 г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г. Кемерово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200 участников, из нашей школы 9 учащихся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Ховалыг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Александр,</a:t>
                      </a:r>
                      <a:r>
                        <a:rPr lang="ru-RU" sz="1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Хертек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Андрей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Ооржак Батый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Кужугет Темир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 м</a:t>
                      </a: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Иргит М. Х.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Ховалыг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А.В</a:t>
                      </a:r>
                      <a:endParaRPr lang="ru-RU" sz="10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2454" marR="324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269081" y="43934"/>
            <a:ext cx="660584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Чемпионаты и Первенства Сибирского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Федерального округа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117797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Республиканские</a:t>
            </a:r>
            <a:r>
              <a:rPr kumimoji="0" lang="ru-RU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соревнования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513" y="476672"/>
          <a:ext cx="8712967" cy="6074120"/>
        </p:xfrm>
        <a:graphic>
          <a:graphicData uri="http://schemas.openxmlformats.org/drawingml/2006/table">
            <a:tbl>
              <a:tblPr/>
              <a:tblGrid>
                <a:gridCol w="349938"/>
                <a:gridCol w="3106446"/>
                <a:gridCol w="1512168"/>
                <a:gridCol w="1368152"/>
                <a:gridCol w="648072"/>
                <a:gridCol w="648072"/>
                <a:gridCol w="1080119"/>
              </a:tblGrid>
              <a:tr h="2479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 dirty="0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5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соревнований</a:t>
                      </a:r>
                      <a:endParaRPr lang="ru-RU" sz="11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и место</a:t>
                      </a:r>
                      <a:endParaRPr lang="ru-RU" sz="11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проведения</a:t>
                      </a:r>
                      <a:endParaRPr lang="ru-RU" sz="11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Кол-во</a:t>
                      </a:r>
                      <a:endParaRPr lang="ru-RU" sz="11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участников</a:t>
                      </a:r>
                      <a:endParaRPr lang="ru-RU" sz="11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Победи-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тели</a:t>
                      </a:r>
                      <a:endParaRPr lang="ru-RU" sz="11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Призеры</a:t>
                      </a:r>
                      <a:endParaRPr lang="ru-RU" sz="11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Ф.И.О.</a:t>
                      </a:r>
                      <a:endParaRPr lang="ru-RU" sz="11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тренера</a:t>
                      </a:r>
                      <a:endParaRPr lang="ru-RU" sz="11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9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Чемпионат и Первенства РТ по кикбоксингу в дисциплине «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фулл-контакт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 лоу-киком»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05-08 января 2019 г в г. Кызыл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135 уч-в, из нашей шк 31 уч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чел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18чел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Иргит М. Х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Ховалыг А. В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Кужугет А. А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Монгуш О. Ч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6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Первенство РТ по спортивной (женской) борьбе среди девушек 2002-2003 гг. рождения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 января 2019 г.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У-Хемского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кож в с.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Арыг-Узуу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46 - в, из наших 3 учащихся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чел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чел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Донгак В. В.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Хертек А. К.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Первенство РТ по боксу среди юниоров 2001-2002 гг. р., посвященный 30-й годовщине вывода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Сов.войск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из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Афг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12-15 февраля 2019 г. 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г. Кызыле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уч-в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из нашей школы 4 учащихся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000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чел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Монгуш А. В.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6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Чемпионат Республики Тыва по смешанному боевому единоборству (ММА)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9-10 февраля 2019 г. 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г. Кызыле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уч-в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наших 6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чел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чел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Иргит М. Х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Ховалыг А. В.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Первенство РТ по спортивной (вольной) борьбе среди кадетов 2002-2003 гг. рождения 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07-09 февраля 2019 г. 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г. Кызыле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325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уч-в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из наших 10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000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чел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Донгак В. В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9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Чемпионат  РТ по смешанному боевому единоборству  (ММА)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8-9 февраля 2019 г. Кызыл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уч-в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наших 6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чел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чел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Иргит М. Х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Ховалыг А. В.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Первенство РТ по спортивной (вольной) борьбе среди юношей 2004-2005 гг. рождения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15-17 февраля 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г.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пгт. Каа-Хем 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285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уч-в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из нашей школы 8 уч-ся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000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чел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Ооржак А. А.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7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Респ. турн по боксу среди юношей 2005-2006 гг. р.,2007-2008 гг. р., в честь 30 летн годвщ вывода Сов войск из Афг, на призы адм  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 27 февраля по 03 марта 2019 г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170 </a:t>
                      </a:r>
                      <a:r>
                        <a:rPr lang="ru-RU" sz="10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уч-в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из школы 17 уч-ся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чел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чел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Кужугет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А. А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Монгуш О. Ч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Иргит М. Х.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9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Открытый турнир по спортивной борьбе «Грепплинг»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9-10 марта 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г г. Кызыл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 уч-в, из  школы 3 уч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чел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чел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Ховалыг А. В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Первенство РТ по боксу среди юношей 2005-2006 гг. рождения «Надежды ринга-2019 г»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12-16 марта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</a:t>
                      </a:r>
                      <a:r>
                        <a:rPr lang="ru-RU" sz="1000" baseline="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г. Шагонар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177 уч-в, из школы 4 уч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000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м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Иргит М. Х.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7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Открытый турнир РТ по ушу-саньда (кунг-фу) 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22-24 марта 2019 г в г. Кызыле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133 уч-в, из школы 35 уч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чел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чел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Иргит М. Х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Ховалыг А.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Респ турнир по мини-футболу посв 35-летнего юбилея команды «Хемчик» среди юн 2003-2004 гг. р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23-24 марта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</a:t>
                      </a:r>
                      <a:r>
                        <a:rPr lang="ru-RU" sz="1000" baseline="0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</a:t>
                      </a: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с. К-М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команд,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Из школы 2 команд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00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чел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Ооржак  О.Ч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Сетчек М.А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6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Первенство РТ по волейболу среди девушек и юношей 2001-2003 гг. рождения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26-30 марта 2019 г. в г. Кызыле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 команд, из нашей школы 3 команд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00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00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Монгуш </a:t>
                      </a:r>
                      <a:r>
                        <a:rPr lang="ru-RU" sz="10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С.Д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121" marR="311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979712" y="2318986"/>
            <a:ext cx="676875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Спасибо за внимание!</a:t>
            </a:r>
            <a:endParaRPr kumimoji="0" lang="ru-RU" sz="6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313</TotalTime>
  <Words>2197</Words>
  <Application>Microsoft Office PowerPoint</Application>
  <PresentationFormat>Экран (4:3)</PresentationFormat>
  <Paragraphs>456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Солнцестояние</vt:lpstr>
      <vt:lpstr>Министерство спорта Республики Тыва</vt:lpstr>
      <vt:lpstr>        Республиканское государственное бюджетное учреждения Республики Тыва  «Спортивная школа г. Ак-Довурак»  (РГБУ РТ «СШ г. Ак-Довурак») – одно из подведомственных учреждений Министерства спорта Республики Тыва  в подготовке олимпийского резерва по 7 видам спорта.           Спортивная школа основана 15 марта 1993 года и в результате реорганизаций в 2017 году приобрела свое современное название РГБУ РТ «СШ г. Ак-Довурак».  </vt:lpstr>
      <vt:lpstr>                         Задачи и цели школы:  - создание условий для качественного предоставления услуг (работ) в области физической культуры и спорта в период модернизации системы подготовки спортивного резерва; - спортивная подготовка в соответствии с требованиями федеральных стандартов спортивной подготовки по олимпийским и неолимпийским видам и спорта; В настоящее время в РГБУ РТ «СШ г. Ак-Довурак» всего работают 32 работников:  1 – директор: Булавко Игорь Сергеевич;  2 - заместителя директора (по спортивной работе и по методической работе) Монгуш Ж.Н и Коновалова О.С;  2 – инструктора – методиста (Хомушку Ш.В, Сарыглар А.Ш) </vt:lpstr>
      <vt:lpstr>Слайд 4</vt:lpstr>
      <vt:lpstr>Присвоение спортивных разрядов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Аналитическая информация об итогах деятельности РГБУ РТ  «СШ г. Ак-Довурак»</dc:title>
  <dc:creator>User</dc:creator>
  <cp:lastModifiedBy>User</cp:lastModifiedBy>
  <cp:revision>34</cp:revision>
  <dcterms:created xsi:type="dcterms:W3CDTF">2019-04-30T05:38:32Z</dcterms:created>
  <dcterms:modified xsi:type="dcterms:W3CDTF">2019-05-07T02:57:46Z</dcterms:modified>
</cp:coreProperties>
</file>